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420" r:id="rId3"/>
    <p:sldId id="430" r:id="rId4"/>
    <p:sldId id="278" r:id="rId5"/>
    <p:sldId id="390" r:id="rId6"/>
    <p:sldId id="389" r:id="rId7"/>
    <p:sldId id="259" r:id="rId8"/>
    <p:sldId id="421" r:id="rId9"/>
    <p:sldId id="422" r:id="rId10"/>
    <p:sldId id="283" r:id="rId11"/>
    <p:sldId id="284" r:id="rId12"/>
    <p:sldId id="285" r:id="rId13"/>
    <p:sldId id="433" r:id="rId14"/>
    <p:sldId id="258" r:id="rId15"/>
    <p:sldId id="423" r:id="rId16"/>
    <p:sldId id="403" r:id="rId17"/>
    <p:sldId id="404" r:id="rId18"/>
    <p:sldId id="424" r:id="rId19"/>
    <p:sldId id="396" r:id="rId20"/>
    <p:sldId id="425" r:id="rId21"/>
    <p:sldId id="260" r:id="rId22"/>
    <p:sldId id="428" r:id="rId23"/>
    <p:sldId id="429" r:id="rId24"/>
    <p:sldId id="426" r:id="rId25"/>
    <p:sldId id="409" r:id="rId26"/>
    <p:sldId id="427" r:id="rId27"/>
    <p:sldId id="416" r:id="rId28"/>
    <p:sldId id="261" r:id="rId29"/>
    <p:sldId id="402" r:id="rId30"/>
    <p:sldId id="406" r:id="rId31"/>
    <p:sldId id="401" r:id="rId32"/>
    <p:sldId id="410" r:id="rId33"/>
    <p:sldId id="407" r:id="rId34"/>
    <p:sldId id="411" r:id="rId35"/>
    <p:sldId id="408" r:id="rId36"/>
    <p:sldId id="412" r:id="rId37"/>
    <p:sldId id="413" r:id="rId38"/>
    <p:sldId id="418" r:id="rId39"/>
    <p:sldId id="419" r:id="rId40"/>
    <p:sldId id="269" r:id="rId41"/>
    <p:sldId id="4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Beeler" initials="BB" lastIdx="1" clrIdx="0">
    <p:extLst>
      <p:ext uri="{19B8F6BF-5375-455C-9EA6-DF929625EA0E}">
        <p15:presenceInfo xmlns:p15="http://schemas.microsoft.com/office/powerpoint/2012/main" userId="S::bwbeeler@ncsu.edu::c2a01b69-e635-4027-85d9-50edbc8f64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/>
    <p:restoredTop sz="94602"/>
  </p:normalViewPr>
  <p:slideViewPr>
    <p:cSldViewPr snapToGrid="0" snapToObjects="1">
      <p:cViewPr varScale="1">
        <p:scale>
          <a:sx n="122" d="100"/>
          <a:sy n="122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52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5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4EE24-4485-4C95-9E40-BBD0D11EDA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8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729E5-127A-9B4B-9B8B-01FAB9AE3950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75C-B693-6F48-B68A-25B968B9E5D2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AE285-8990-814C-BBDC-C96BB16F6B06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2206"/>
            <a:ext cx="10972800" cy="10683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6F4E1-4B40-5E46-9CCB-58617B337D6D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FD965-E843-A047-8FB7-68B5FBDF3276}" type="datetime1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B5A78-5A81-8647-9BB1-B29DE7EC1FD4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17934-D55D-4345-A249-B33195917A0F}" type="datetime1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F239-6A93-4640-BB14-FA80B084BB5F}" type="datetime1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8AB40-0BF3-D348-9803-AF387ECF1192}" type="datetime1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EAF7-2E22-E340-9F3C-12D33B2E71A8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5951E-E014-7047-924A-56CA455EC26C}" type="datetime1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A11B2D1-734E-D645-A03F-161321DF746C}" type="datetime1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tiff"/><Relationship Id="rId4" Type="http://schemas.openxmlformats.org/officeDocument/2006/relationships/image" Target="../media/image6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tiff"/><Relationship Id="rId4" Type="http://schemas.openxmlformats.org/officeDocument/2006/relationships/image" Target="../media/image7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tiff"/><Relationship Id="rId4" Type="http://schemas.openxmlformats.org/officeDocument/2006/relationships/image" Target="../media/image78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iff"/><Relationship Id="rId3" Type="http://schemas.openxmlformats.org/officeDocument/2006/relationships/image" Target="../media/image81.tiff"/><Relationship Id="rId7" Type="http://schemas.openxmlformats.org/officeDocument/2006/relationships/image" Target="../media/image85.tiff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tiff"/><Relationship Id="rId5" Type="http://schemas.openxmlformats.org/officeDocument/2006/relationships/image" Target="../media/image83.tiff"/><Relationship Id="rId4" Type="http://schemas.openxmlformats.org/officeDocument/2006/relationships/image" Target="../media/image82.tiff"/><Relationship Id="rId9" Type="http://schemas.openxmlformats.org/officeDocument/2006/relationships/image" Target="../media/image8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2.png"/><Relationship Id="rId7" Type="http://schemas.openxmlformats.org/officeDocument/2006/relationships/image" Target="../media/image9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Nuclear Fuel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Benjamin Beeler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Department of Nuclear Engineering</a:t>
            </a:r>
          </a:p>
          <a:p>
            <a:r>
              <a:rPr lang="en-US" dirty="0"/>
              <a:t>North Carolina State University</a:t>
            </a:r>
          </a:p>
          <a:p>
            <a:r>
              <a:rPr lang="en-US" dirty="0" err="1"/>
              <a:t>bwbeeler@ncsu.edu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568" y="1590128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3878132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types of fission products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714" y="1993256"/>
            <a:ext cx="7540572" cy="463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0FAE-A0A0-6F97-9062-4698AA7B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E2DE5-9F5A-8465-EB70-5C5BEFCE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r>
              <a:rPr lang="en-US" sz="2200" dirty="0"/>
              <a:t>Fission gases (Xe, Kr) are released in a process composed of three stages in UO2</a:t>
            </a:r>
          </a:p>
          <a:p>
            <a:r>
              <a:rPr lang="en-US" sz="2200" dirty="0"/>
              <a:t>Stage 1: Gas atoms are produced throughout the fuel due to fission and diffuse towards grain boundaries</a:t>
            </a:r>
          </a:p>
          <a:p>
            <a:r>
              <a:rPr lang="en-US" sz="2200" dirty="0"/>
              <a:t>Stage 2: Gas bubbles nucleate on grain boundaries, growing and interconnecting</a:t>
            </a:r>
          </a:p>
          <a:p>
            <a:r>
              <a:rPr lang="en-US" sz="2200" dirty="0"/>
              <a:t>Stage 3: Gas travels through interconnected bubbles to a free surface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9D5A-D764-1A53-3371-ED86E970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66020-BBBC-0474-4902-1A1CE5FF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60176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EB067-EADB-67B5-7E28-7DF793EA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376" y="4013655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62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Oxide (MOX) and Accident tolerant fuel (ATF) – Light Water Reactors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UF4/UCl3 – Molten Salt Reactors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8B5B-C3C6-0046-A7FC-AC7B4BC5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0CE87-399D-1641-BB35-A0279B0AE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781"/>
            <a:ext cx="7824395" cy="3965670"/>
          </a:xfrm>
        </p:spPr>
        <p:txBody>
          <a:bodyPr/>
          <a:lstStyle/>
          <a:p>
            <a:r>
              <a:rPr lang="en-US" sz="2200" dirty="0"/>
              <a:t>UO2 can be combined with PuO2 for a mixed oxide (MOX) fuel for use in fast reactors</a:t>
            </a:r>
          </a:p>
          <a:p>
            <a:pPr lvl="1"/>
            <a:r>
              <a:rPr lang="en-US" sz="2200" dirty="0"/>
              <a:t>fast reactor uses higher energy neutrons</a:t>
            </a:r>
          </a:p>
          <a:p>
            <a:r>
              <a:rPr lang="en-US" sz="2200" dirty="0"/>
              <a:t>Allows to burn excess weapons grade plutonium, or breed additional fuel isotopes</a:t>
            </a:r>
          </a:p>
          <a:p>
            <a:r>
              <a:rPr lang="en-US" sz="2200" dirty="0"/>
              <a:t>Less common is inclusion of minor actinides in MOX to burn waste</a:t>
            </a:r>
          </a:p>
          <a:p>
            <a:r>
              <a:rPr lang="en-US" sz="2200" dirty="0"/>
              <a:t>~30 reactors in Europe currently utilize a partial MOX core</a:t>
            </a:r>
          </a:p>
          <a:p>
            <a:r>
              <a:rPr lang="en-US" sz="2200" dirty="0"/>
              <a:t>Similar behavior to UO2, but different neutronics, fission gas release, thermal conductivity, etc.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645FF-8447-7742-9B0B-E489B4B6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146FD-06A8-F749-BB40-B0400BE9AF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910" y="2085309"/>
            <a:ext cx="3452904" cy="34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0950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5832C-D098-C24F-808B-AF72981A44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618" y="1860950"/>
            <a:ext cx="2355382" cy="1861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E23A2-F653-0A4D-A0B4-F879CF2B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832560" y="1455218"/>
            <a:ext cx="1810080" cy="2537344"/>
          </a:xfrm>
          <a:prstGeom prst="rect">
            <a:avLst/>
          </a:prstGeom>
        </p:spPr>
      </p:pic>
      <p:pic>
        <p:nvPicPr>
          <p:cNvPr id="1026" name="Picture 2" descr="Structure of Triplex SiC Composite Cladding.">
            <a:extLst>
              <a:ext uri="{FF2B5EF4-FFF2-40B4-BE49-F238E27FC236}">
                <a16:creationId xmlns:a16="http://schemas.microsoft.com/office/drawing/2014/main" id="{EA63AFCD-9C5B-82AF-46CA-76F3D55B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91" y="4063612"/>
            <a:ext cx="3818884" cy="19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25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144" y="4143330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4538"/>
            <a:ext cx="6217920" cy="4261627"/>
          </a:xfrm>
        </p:spPr>
        <p:txBody>
          <a:bodyPr/>
          <a:lstStyle/>
          <a:p>
            <a:r>
              <a:rPr lang="en-US" sz="2000" dirty="0"/>
              <a:t>Utilized in sodium cooled fast reactors (SFRs) - EBR I, EBR II</a:t>
            </a:r>
          </a:p>
          <a:p>
            <a:r>
              <a:rPr lang="en-US" sz="2000" dirty="0"/>
              <a:t>Varied crystal structure and compositional environment</a:t>
            </a:r>
          </a:p>
          <a:p>
            <a:r>
              <a:rPr lang="en-US" sz="2000" dirty="0"/>
              <a:t>Easily alloyed with Pu, minor actinides (MA)</a:t>
            </a:r>
          </a:p>
          <a:p>
            <a:r>
              <a:rPr lang="en-US" sz="2000" dirty="0"/>
              <a:t>Can function as a breeder/burner fuel</a:t>
            </a:r>
          </a:p>
          <a:p>
            <a:r>
              <a:rPr lang="en-US" sz="2000" dirty="0"/>
              <a:t>Sodium coolant</a:t>
            </a:r>
          </a:p>
          <a:p>
            <a:r>
              <a:rPr lang="en-US" sz="2000" dirty="0"/>
              <a:t>Fe-based cladding</a:t>
            </a:r>
          </a:p>
          <a:p>
            <a:r>
              <a:rPr lang="en-US" sz="2000" dirty="0"/>
              <a:t>Alloy with Zr to increase the melting point and to stabilize the high temperature body-centered cubic phase</a:t>
            </a:r>
          </a:p>
          <a:p>
            <a:r>
              <a:rPr lang="en-US" sz="2000" dirty="0" err="1"/>
              <a:t>Terrapower</a:t>
            </a:r>
            <a:r>
              <a:rPr lang="en-US" sz="2000" dirty="0"/>
              <a:t> building Natrium reactor with UZr fuel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77" y="1104312"/>
            <a:ext cx="4042777" cy="28850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77C6B-7576-8141-8527-C9F8323836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7323" y="4210678"/>
            <a:ext cx="2854052" cy="21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0490"/>
            <a:ext cx="6217920" cy="4385675"/>
          </a:xfrm>
        </p:spPr>
        <p:txBody>
          <a:bodyPr/>
          <a:lstStyle/>
          <a:p>
            <a:r>
              <a:rPr lang="en-US" sz="2000" dirty="0"/>
              <a:t>Phenomena of interest</a:t>
            </a:r>
          </a:p>
          <a:p>
            <a:pPr lvl="1"/>
            <a:r>
              <a:rPr lang="en-US" sz="2000" dirty="0"/>
              <a:t>30-50% swelling</a:t>
            </a:r>
          </a:p>
          <a:p>
            <a:pPr lvl="1"/>
            <a:r>
              <a:rPr lang="en-US" sz="2000" dirty="0"/>
              <a:t>Constituent redistribution</a:t>
            </a:r>
          </a:p>
          <a:p>
            <a:pPr lvl="1"/>
            <a:r>
              <a:rPr lang="en-US" sz="2000" dirty="0"/>
              <a:t>Alpha tearing</a:t>
            </a:r>
          </a:p>
          <a:p>
            <a:pPr lvl="1"/>
            <a:r>
              <a:rPr lang="en-US" sz="2000" dirty="0"/>
              <a:t>FCCI</a:t>
            </a:r>
          </a:p>
          <a:p>
            <a:r>
              <a:rPr lang="en-US" sz="2000" dirty="0"/>
              <a:t>Good: High thermal conductivity; Stability to high burnups (&gt; 20%); Flexible composition; Inherent safety- negative reactivity feedback, etc.</a:t>
            </a:r>
          </a:p>
          <a:p>
            <a:r>
              <a:rPr lang="en-US" sz="2000" dirty="0"/>
              <a:t>Bad: Low melting point; Dramatic fuel swelling that must be accounted for; Incredibly complex microstructures; Fuel-Clad Chemical Interaction, Easily oxidized, etc.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7EBF1A-E495-C345-933E-FC0BA481B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580" y="3715176"/>
            <a:ext cx="2800495" cy="282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9F95C-ED2A-3E10-D528-CEE2542F2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07" y="826796"/>
            <a:ext cx="4843443" cy="28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9545B762-2BF9-AF48-ADAF-3DBEE7132C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821" y="4214408"/>
            <a:ext cx="4242834" cy="232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06" y="1592317"/>
            <a:ext cx="5627894" cy="4341854"/>
          </a:xfrm>
        </p:spPr>
        <p:txBody>
          <a:bodyPr/>
          <a:lstStyle/>
          <a:p>
            <a:r>
              <a:rPr lang="en-US" sz="2000" dirty="0"/>
              <a:t>New fuel being qualified for research reactors</a:t>
            </a:r>
          </a:p>
          <a:p>
            <a:r>
              <a:rPr lang="en-US" sz="2000" dirty="0"/>
              <a:t>Fuel foil, with </a:t>
            </a:r>
            <a:r>
              <a:rPr lang="en-US" sz="2000" dirty="0" err="1"/>
              <a:t>Zr</a:t>
            </a:r>
            <a:r>
              <a:rPr lang="en-US" sz="2000" dirty="0"/>
              <a:t> diffusion barrier, Al cladding</a:t>
            </a:r>
          </a:p>
          <a:p>
            <a:r>
              <a:rPr lang="en-US" sz="2000" dirty="0"/>
              <a:t>Will be utilized in ATR, NBSR, MITR, MURR</a:t>
            </a:r>
          </a:p>
          <a:p>
            <a:r>
              <a:rPr lang="en-US" sz="2000" dirty="0"/>
              <a:t>Phenomena: Decomposition; Fission Gas Superlattice; Recrystallization; Interdiffusion region; Carbides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487" y="354723"/>
            <a:ext cx="2514600" cy="10033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21DD79-9C27-D04E-868B-05C6031FA80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907" y="4367095"/>
            <a:ext cx="3981825" cy="22268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DD1060-4521-304F-9F59-EA587A0DC4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756" y="1663873"/>
            <a:ext cx="2451113" cy="23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8646-A5A9-BE43-9D07-AB6EC2E3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CDA7-F45C-8047-8793-458A2A3D0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710593"/>
            <a:ext cx="5791200" cy="4415572"/>
          </a:xfrm>
        </p:spPr>
        <p:txBody>
          <a:bodyPr/>
          <a:lstStyle/>
          <a:p>
            <a:r>
              <a:rPr lang="en-US" sz="2200" dirty="0"/>
              <a:t>Fuel functions as a heat source, generating heat that is transferred to a coolant, which transfers heat through external loops, heat exchangers, etc., to run a generator</a:t>
            </a:r>
          </a:p>
          <a:p>
            <a:r>
              <a:rPr lang="en-US" sz="2200" dirty="0"/>
              <a:t>While the fuel must meet neutronic requirements, limiting possible options of materials choice, the lifetime of the fuel is governed by material constraints</a:t>
            </a:r>
          </a:p>
          <a:p>
            <a:r>
              <a:rPr lang="en-US" sz="2200" dirty="0"/>
              <a:t>What I care about is how the fuel material evolves/behaves as a function of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D4DC-1097-4943-9595-CA80169A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B262-7BED-BD46-80FC-E20199E4CB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788" y="1710593"/>
            <a:ext cx="4705611" cy="42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0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D9FA-2A73-A348-AADF-DAA4DA9C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Particle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C75E-6B7B-AA45-A036-ED0560405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6097"/>
            <a:ext cx="7286513" cy="4250068"/>
          </a:xfrm>
        </p:spPr>
        <p:txBody>
          <a:bodyPr/>
          <a:lstStyle/>
          <a:p>
            <a:r>
              <a:rPr lang="en-US" sz="2200" dirty="0"/>
              <a:t>High temperature gas reactors (HTGRs) or molten salt reactors (MSRs) can utilize TRISO particles as the fuel source</a:t>
            </a:r>
          </a:p>
          <a:p>
            <a:r>
              <a:rPr lang="en-US" sz="2200" dirty="0"/>
              <a:t>Pebble bed and prismatic types of HTGRs</a:t>
            </a:r>
          </a:p>
          <a:p>
            <a:r>
              <a:rPr lang="en-US" sz="2200" dirty="0"/>
              <a:t>Particles are agglomerated with graphite into a larger pebble, or into a cylindrical block</a:t>
            </a:r>
          </a:p>
          <a:p>
            <a:r>
              <a:rPr lang="en-US" sz="2200" dirty="0"/>
              <a:t>Current designs utilize UCO (in the US), which is a heterogeneous mixture of UO2 and UC fuel</a:t>
            </a:r>
          </a:p>
          <a:p>
            <a:r>
              <a:rPr lang="en-US" sz="2200" dirty="0"/>
              <a:t>Helium cooled gas or molten salt cooled</a:t>
            </a:r>
          </a:p>
          <a:p>
            <a:r>
              <a:rPr lang="en-US" sz="2200" dirty="0"/>
              <a:t>X-energy and Kairos pursuing TRISO-fueled reactors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DEFD-4DD3-114E-AEF7-83117969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F3C4E-AAF9-F241-BEE7-1D88AC153F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098" y="914445"/>
            <a:ext cx="3399107" cy="2636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9DB53-13F3-434E-BB6F-25AEDBE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595" y="3716145"/>
            <a:ext cx="4315037" cy="26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3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88160"/>
            <a:ext cx="5779477" cy="46837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225" y="2019444"/>
            <a:ext cx="2045632" cy="20456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>
            <a:off x="2687135" y="2704259"/>
            <a:ext cx="3516014" cy="2259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>
            <a:off x="2205456" y="2939162"/>
            <a:ext cx="3661521" cy="135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>
            <a:off x="4219007" y="3236081"/>
            <a:ext cx="1647970" cy="71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3101224" y="3462507"/>
            <a:ext cx="2808140" cy="14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>
            <a:off x="4394552" y="3704900"/>
            <a:ext cx="1808597" cy="50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45B76-15AF-784B-9FB8-86D80C87DB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404" y="4116019"/>
            <a:ext cx="2168934" cy="2637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A927A-36D9-AA46-98B0-3D01AF45E0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1523449"/>
            <a:ext cx="2552700" cy="2616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EFA227-B690-9945-A520-36B36F2B9D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4245793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8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43EE-E4FF-DD0F-BB24-30BB201E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BFC1-81C2-81D9-CE42-1C7A805CA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89379" cy="4415572"/>
          </a:xfrm>
        </p:spPr>
        <p:txBody>
          <a:bodyPr/>
          <a:lstStyle/>
          <a:p>
            <a:r>
              <a:rPr lang="en-US" sz="2200" dirty="0"/>
              <a:t>Utilize molten salt (alkali/alkaline-halides), e.g., NaCl, as a heat transfer medium, functioning as coolant, fuel, or both</a:t>
            </a:r>
          </a:p>
          <a:p>
            <a:r>
              <a:rPr lang="en-US" sz="2200" dirty="0"/>
              <a:t>The molten salt reactor experiment (MSRE) operated at Oak Ridge in the 1960s and utilized flowing fuel molten salt: LiF-BeF2-ZrF4-UF4</a:t>
            </a:r>
          </a:p>
          <a:p>
            <a:r>
              <a:rPr lang="en-US" sz="2200" dirty="0"/>
              <a:t>MSRs can operate at ambient pressures and high temperatures</a:t>
            </a:r>
          </a:p>
          <a:p>
            <a:r>
              <a:rPr lang="en-US" sz="2200" dirty="0"/>
              <a:t>MSRs have a very large margin to boiling, and combined with a negative reactivity feedback coefficient, have inherent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EB07-9FBA-1ECE-E646-0B882B25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4143FF-8710-AD69-8273-823DC4484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1224" y="853734"/>
            <a:ext cx="2773479" cy="21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EB6CBB-AD9F-24BD-26EA-6455C4F8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9180" y="3441668"/>
            <a:ext cx="3297566" cy="25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30C1-CB4A-E961-A9DE-6133F066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52688-7F53-C422-7890-1BCFAFFA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78869" cy="4415572"/>
          </a:xfrm>
        </p:spPr>
        <p:txBody>
          <a:bodyPr/>
          <a:lstStyle/>
          <a:p>
            <a:r>
              <a:rPr lang="en-US" sz="2200" dirty="0"/>
              <a:t>Molten salts have high heat capacity, high boiling point, and high thermal conductivity, and can easily absorb fission products </a:t>
            </a:r>
          </a:p>
          <a:p>
            <a:r>
              <a:rPr lang="en-US" sz="2200" dirty="0"/>
              <a:t>The changing chemical composition of the salt as it is transmuted by reactor radiation leads to changing properties</a:t>
            </a:r>
          </a:p>
          <a:p>
            <a:r>
              <a:rPr lang="en-US" sz="2200" dirty="0"/>
              <a:t>The corrosivity of hot salts can break down cladding components and leech alloying elements</a:t>
            </a:r>
          </a:p>
          <a:p>
            <a:r>
              <a:rPr lang="en-US" sz="2200" dirty="0"/>
              <a:t>LWR type reactor structural materials cannot be used, but some Ni alloys and graphite are sufficiently compatible with molten salts</a:t>
            </a:r>
          </a:p>
          <a:p>
            <a:r>
              <a:rPr lang="en-US" sz="2200" dirty="0"/>
              <a:t>MCRE, Kairos (salt coolant), </a:t>
            </a:r>
            <a:r>
              <a:rPr lang="en-US" sz="2200" dirty="0" err="1"/>
              <a:t>ThorCon</a:t>
            </a:r>
            <a:r>
              <a:rPr lang="en-US" sz="2200" dirty="0"/>
              <a:t>, Copenhagen atomics, and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0C73-6BA5-9148-F8D2-F61850F0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050" name="Picture 2" descr="Molten salt - Wikipedia">
            <a:extLst>
              <a:ext uri="{FF2B5EF4-FFF2-40B4-BE49-F238E27FC236}">
                <a16:creationId xmlns:a16="http://schemas.microsoft.com/office/drawing/2014/main" id="{3F24CE3C-E7A4-6420-4C4F-4302B537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1556907"/>
            <a:ext cx="3220634" cy="26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ick on the figure for the Equilibrium Point Calculation">
            <a:extLst>
              <a:ext uri="{FF2B5EF4-FFF2-40B4-BE49-F238E27FC236}">
                <a16:creationId xmlns:a16="http://schemas.microsoft.com/office/drawing/2014/main" id="{0DBAFF56-109D-3BD5-8436-F5B0D2F56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4208544"/>
            <a:ext cx="3037490" cy="239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98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n fcc structure of uranium mononitride. | Download Scientific Diagram">
            <a:extLst>
              <a:ext uri="{FF2B5EF4-FFF2-40B4-BE49-F238E27FC236}">
                <a16:creationId xmlns:a16="http://schemas.microsoft.com/office/drawing/2014/main" id="{904C3E63-6F05-E70C-FC97-F1AEFC1A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496" y="4417723"/>
            <a:ext cx="2378288" cy="23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56CE5-3162-F641-B603-B191A38D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Nitride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8BE7-A08F-C84D-9627-577623F5F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834692" cy="4415572"/>
          </a:xfrm>
        </p:spPr>
        <p:txBody>
          <a:bodyPr/>
          <a:lstStyle/>
          <a:p>
            <a:r>
              <a:rPr lang="en-US" sz="2200" dirty="0"/>
              <a:t>Potential fuel for gas cooled reactors as compacts or TRISO kernels, as well as lead cooled reactors Pb-cooled reactors are similar in concept to SFRs, pool-type</a:t>
            </a:r>
          </a:p>
          <a:p>
            <a:r>
              <a:rPr lang="en-US" sz="2200" dirty="0"/>
              <a:t>High fissile density, high thermal conductivity, and chemical stability with cladding</a:t>
            </a:r>
          </a:p>
          <a:p>
            <a:r>
              <a:rPr lang="en-US" sz="2200" dirty="0"/>
              <a:t>Very difficult to manufacture, poor oxidation resistance, requires N-enrichment</a:t>
            </a:r>
          </a:p>
          <a:p>
            <a:r>
              <a:rPr lang="en-US" sz="2200" dirty="0"/>
              <a:t>Also being explored as a potential accident tolerant fuel for LWRs</a:t>
            </a:r>
          </a:p>
          <a:p>
            <a:r>
              <a:rPr lang="en-US" sz="2200" dirty="0"/>
              <a:t>Candidate fuel for space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5E764-A8CC-C64B-A413-A2B54AF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6AE25-5EE5-1944-AB1A-2FA71398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92" y="589618"/>
            <a:ext cx="4533282" cy="3828105"/>
          </a:xfrm>
          <a:prstGeom prst="rect">
            <a:avLst/>
          </a:prstGeom>
        </p:spPr>
      </p:pic>
      <p:pic>
        <p:nvPicPr>
          <p:cNvPr id="8" name="Picture 2" descr="Nitride fuel for Gen IV nuclear power systems | SpringerLink">
            <a:extLst>
              <a:ext uri="{FF2B5EF4-FFF2-40B4-BE49-F238E27FC236}">
                <a16:creationId xmlns:a16="http://schemas.microsoft.com/office/drawing/2014/main" id="{CED68D35-35DE-8F65-3FA0-08B24890E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396" y="4400881"/>
            <a:ext cx="2324594" cy="245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778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D812F-26FC-294E-B44E-1A26A20E7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82" y="1771868"/>
            <a:ext cx="3228230" cy="219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FACE3-0BDE-D14D-A1F4-13B49C5F7D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497" y="4053438"/>
            <a:ext cx="3566600" cy="2485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A908B-E54C-DA4E-AFF1-7D52BBCD1D43}"/>
              </a:ext>
            </a:extLst>
          </p:cNvPr>
          <p:cNvSpPr txBox="1"/>
          <p:nvPr/>
        </p:nvSpPr>
        <p:spPr>
          <a:xfrm>
            <a:off x="343717" y="2595214"/>
            <a:ext cx="104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KRUSTY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ECB6D-4262-6247-823B-7C9345D4B876}"/>
              </a:ext>
            </a:extLst>
          </p:cNvPr>
          <p:cNvSpPr txBox="1"/>
          <p:nvPr/>
        </p:nvSpPr>
        <p:spPr>
          <a:xfrm>
            <a:off x="5811520" y="253389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LightBridge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B7B86-62B0-8F4E-90E5-C3D4E9D8D5F3}"/>
              </a:ext>
            </a:extLst>
          </p:cNvPr>
          <p:cNvSpPr txBox="1"/>
          <p:nvPr/>
        </p:nvSpPr>
        <p:spPr>
          <a:xfrm>
            <a:off x="5850502" y="485871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Kairos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927A7-254D-E941-A39D-2251EE47B947}"/>
              </a:ext>
            </a:extLst>
          </p:cNvPr>
          <p:cNvSpPr txBox="1"/>
          <p:nvPr/>
        </p:nvSpPr>
        <p:spPr>
          <a:xfrm>
            <a:off x="201476" y="4872349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SSR</a:t>
            </a:r>
          </a:p>
        </p:txBody>
      </p:sp>
    </p:spTree>
    <p:extLst>
      <p:ext uri="{BB962C8B-B14F-4D97-AF65-F5344CB8AC3E}">
        <p14:creationId xmlns:p14="http://schemas.microsoft.com/office/powerpoint/2010/main" val="592174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AFD0-68A6-CF44-B47E-267C2610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C42D-BC40-684F-BE97-8DD2C9E3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53026" cy="4415572"/>
          </a:xfrm>
        </p:spPr>
        <p:txBody>
          <a:bodyPr/>
          <a:lstStyle/>
          <a:p>
            <a:r>
              <a:rPr lang="en-US" sz="2200" dirty="0"/>
              <a:t>There exist a number of nuclear fuels in different stages of utilization and development</a:t>
            </a:r>
          </a:p>
          <a:p>
            <a:r>
              <a:rPr lang="en-US" sz="2200" dirty="0"/>
              <a:t>The more established ones are the less interesting ones… but still have a lot to understand</a:t>
            </a:r>
          </a:p>
          <a:p>
            <a:r>
              <a:rPr lang="en-US" sz="2200" dirty="0"/>
              <a:t>Active research on existing, underutilized, and developmental fuel designs</a:t>
            </a:r>
          </a:p>
          <a:p>
            <a:r>
              <a:rPr lang="en-US" sz="2200" dirty="0"/>
              <a:t>Each reactor design or application has individual needs, and no one fuel is one size fits all</a:t>
            </a:r>
          </a:p>
          <a:p>
            <a:r>
              <a:rPr lang="en-US" sz="2200" dirty="0"/>
              <a:t>Need to balance safety, performance (normal, off-normal, extended), manufacture, processing, waste, etc. 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49A73-07FF-914A-8CB5-D86971D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4D54F-FB5D-B840-8A62-B158216347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7" y="1176399"/>
            <a:ext cx="3683595" cy="240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535D4-FABD-0148-B6A6-3C4F295BDF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8" y="3930155"/>
            <a:ext cx="3693232" cy="20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3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09C-2E19-AD4C-AA1D-CF789061C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How do we model advanced fuels?</a:t>
            </a:r>
          </a:p>
        </p:txBody>
      </p:sp>
    </p:spTree>
    <p:extLst>
      <p:ext uri="{BB962C8B-B14F-4D97-AF65-F5344CB8AC3E}">
        <p14:creationId xmlns:p14="http://schemas.microsoft.com/office/powerpoint/2010/main" val="224622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61A6-08EB-1544-ABD8-F73CF925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viewpoint/approach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5BED-E45D-8A4E-81E1-7596F6224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68501"/>
            <a:ext cx="5227906" cy="4421789"/>
          </a:xfrm>
        </p:spPr>
        <p:txBody>
          <a:bodyPr>
            <a:normAutofit/>
          </a:bodyPr>
          <a:lstStyle/>
          <a:p>
            <a:r>
              <a:rPr lang="en-US" sz="2400" dirty="0"/>
              <a:t>Scientifically informed engineering is a multiscale problem</a:t>
            </a:r>
          </a:p>
          <a:p>
            <a:r>
              <a:rPr lang="en-US" sz="2400" dirty="0"/>
              <a:t>Critical phenomena need to be identified from the macroscale, and informed from the lower length scales</a:t>
            </a:r>
          </a:p>
          <a:p>
            <a:r>
              <a:rPr lang="en-US" sz="2400" dirty="0"/>
              <a:t>Perform good science, sometimes for science’s sake, but often to address a key engineering problem or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E98D6-E5CA-244B-BEAB-EA89004830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506" y="1968501"/>
            <a:ext cx="6214794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3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1341"/>
            <a:ext cx="6685280" cy="42948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Density Functional Theory (DFT)</a:t>
            </a:r>
          </a:p>
          <a:p>
            <a:pPr lvl="1"/>
            <a:r>
              <a:rPr lang="en-US" dirty="0"/>
              <a:t>is a computational quantum mechanical modelling method used to investigate the electronic structure of many-body systems, in particular atoms, molecules, and the condensed phases</a:t>
            </a:r>
          </a:p>
          <a:p>
            <a:r>
              <a:rPr lang="en-US" dirty="0"/>
              <a:t>Molecular Dynamics (MD)</a:t>
            </a:r>
          </a:p>
          <a:p>
            <a:pPr lvl="1"/>
            <a:r>
              <a:rPr lang="en-US" dirty="0"/>
              <a:t>is a computer simulation method for analyzing the physical movements of atoms and molecules, determined by numerically solving Newton's equations of motion for a system of interacting particles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7E6C9-8150-2D4E-B2CC-ABA36EE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69" y="1601155"/>
            <a:ext cx="4008210" cy="1760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A431-8A85-964F-B23D-2D86ACFDB7EF}"/>
              </a:ext>
            </a:extLst>
          </p:cNvPr>
          <p:cNvSpPr/>
          <p:nvPr/>
        </p:nvSpPr>
        <p:spPr>
          <a:xfrm>
            <a:off x="8021539" y="3433776"/>
            <a:ext cx="28985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Yashima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/10.1039/C0CC00573H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71BC-FA2B-4747-A865-7086317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955" y="3997974"/>
            <a:ext cx="2862580" cy="2259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89342-7F0E-8242-84BD-689FCE1E580A}"/>
              </a:ext>
            </a:extLst>
          </p:cNvPr>
          <p:cNvSpPr/>
          <p:nvPr/>
        </p:nvSpPr>
        <p:spPr>
          <a:xfrm>
            <a:off x="6918325" y="6356351"/>
            <a:ext cx="4583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Sand, https://</a:t>
            </a:r>
            <a:r>
              <a:rPr lang="en-US" sz="1100" dirty="0" err="1"/>
              <a:t>doi.org</a:t>
            </a:r>
            <a:r>
              <a:rPr lang="en-US" sz="1100" dirty="0"/>
              <a:t>/10.1016/j.jnucmat.2018.08.049</a:t>
            </a:r>
          </a:p>
        </p:txBody>
      </p:sp>
    </p:spTree>
    <p:extLst>
      <p:ext uri="{BB962C8B-B14F-4D97-AF65-F5344CB8AC3E}">
        <p14:creationId xmlns:p14="http://schemas.microsoft.com/office/powerpoint/2010/main" val="244453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4EFB-EE0A-0D4B-E658-7D3FE702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A401-2128-C474-5853-B4F1D5005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4818"/>
            <a:ext cx="6554682" cy="3965670"/>
          </a:xfrm>
        </p:spPr>
        <p:txBody>
          <a:bodyPr/>
          <a:lstStyle/>
          <a:p>
            <a:r>
              <a:rPr lang="en-US" sz="2200" dirty="0"/>
              <a:t>Fissile material compound (fuel), surrounded by a cladding, surrounded by coolant</a:t>
            </a:r>
          </a:p>
          <a:p>
            <a:r>
              <a:rPr lang="en-US" sz="2200" dirty="0"/>
              <a:t>Fuel generates your neutrons and heat, while cladding keeps the nasty stuff in the fuel from getting to the coolant</a:t>
            </a:r>
          </a:p>
          <a:p>
            <a:r>
              <a:rPr lang="en-US" sz="2200" dirty="0"/>
              <a:t>Coolant transports the heat away to secondary systems</a:t>
            </a:r>
          </a:p>
          <a:p>
            <a:r>
              <a:rPr lang="en-US" sz="2200" dirty="0"/>
              <a:t>Coolant can also reduce energy of (moderate) neutrons</a:t>
            </a:r>
          </a:p>
          <a:p>
            <a:r>
              <a:rPr lang="en-US" sz="2200" dirty="0"/>
              <a:t>I focus on the fuel here, but this concept of a fuel system is more 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E6D8-8CDD-C6F0-D6CC-6344137C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3074" name="Picture 2" descr="The schematic diagram of a typical pressurized water reactor (PWR) fuel...  | Download Scientific Diagram">
            <a:extLst>
              <a:ext uri="{FF2B5EF4-FFF2-40B4-BE49-F238E27FC236}">
                <a16:creationId xmlns:a16="http://schemas.microsoft.com/office/drawing/2014/main" id="{ED8D3D62-C854-E72E-E8E2-6CFD84E9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9809" y="1439917"/>
            <a:ext cx="3456987" cy="307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D22B83B-7CC9-C18C-F79B-77BBC089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314839" y="3799740"/>
            <a:ext cx="1841658" cy="32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304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1862"/>
            <a:ext cx="6685280" cy="4234303"/>
          </a:xfrm>
        </p:spPr>
        <p:txBody>
          <a:bodyPr>
            <a:normAutofit/>
          </a:bodyPr>
          <a:lstStyle/>
          <a:p>
            <a:r>
              <a:rPr lang="en-US" i="1" dirty="0"/>
              <a:t>ab initio </a:t>
            </a:r>
            <a:r>
              <a:rPr lang="en-US" dirty="0"/>
              <a:t>Molecular Dynamics (AIMD)</a:t>
            </a:r>
          </a:p>
          <a:p>
            <a:pPr lvl="1"/>
            <a:r>
              <a:rPr lang="en-US" dirty="0"/>
              <a:t>is a computer simulation method in which finite temperature molecular dynamics (MD) trajectories are generated with forces obtained from accurate 'on the fly' electronic structure calculations</a:t>
            </a:r>
          </a:p>
          <a:p>
            <a:pPr lvl="1"/>
            <a:r>
              <a:rPr lang="en-US" dirty="0"/>
              <a:t>hybrid mixing between the accuracy of electronic structure calculations, while allowing for real temperature effects to be considered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60AA5-AF31-6E41-A5E8-CE6CE4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1" y="1779566"/>
            <a:ext cx="2931158" cy="1902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61C304-9857-2E4C-80C2-F666A5D79070}"/>
              </a:ext>
            </a:extLst>
          </p:cNvPr>
          <p:cNvSpPr/>
          <p:nvPr/>
        </p:nvSpPr>
        <p:spPr>
          <a:xfrm>
            <a:off x="8091203" y="3706501"/>
            <a:ext cx="3177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Schnappinger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/10.1039/C7CP05061E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709FD-FC18-4E4B-9CD9-AA3D913D13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568" y="4040186"/>
            <a:ext cx="2331522" cy="22440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D8C2D-34F7-CD48-9878-AEA7765BB995}"/>
              </a:ext>
            </a:extLst>
          </p:cNvPr>
          <p:cNvSpPr/>
          <p:nvPr/>
        </p:nvSpPr>
        <p:spPr>
          <a:xfrm>
            <a:off x="8091203" y="6291264"/>
            <a:ext cx="3188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Yazyev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/10.1007/s00214-005-0052-6</a:t>
            </a:r>
          </a:p>
        </p:txBody>
      </p:sp>
    </p:spTree>
    <p:extLst>
      <p:ext uri="{BB962C8B-B14F-4D97-AF65-F5344CB8AC3E}">
        <p14:creationId xmlns:p14="http://schemas.microsoft.com/office/powerpoint/2010/main" val="87139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5567680" cy="4415572"/>
          </a:xfrm>
        </p:spPr>
        <p:txBody>
          <a:bodyPr/>
          <a:lstStyle/>
          <a:p>
            <a:r>
              <a:rPr lang="en-US" dirty="0"/>
              <a:t>Since we are dealing with the electronic structure, these calculations are very computationally expensive and limited to a few hundred atoms</a:t>
            </a:r>
          </a:p>
          <a:p>
            <a:r>
              <a:rPr lang="en-US" dirty="0"/>
              <a:t>Typically employed to calculate lattice constants, elastic constants, point defects, electronic densities, phonon DOS, etc.</a:t>
            </a:r>
          </a:p>
          <a:p>
            <a:r>
              <a:rPr lang="en-US" dirty="0"/>
              <a:t>DFT on advanced nuclear fuels has really only existed for about 15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FA0A1-E963-764F-A46B-CA1B8C96C7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070" y="1640274"/>
            <a:ext cx="2172970" cy="1935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6EB56-041A-E84F-9F68-50D390481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60" y="3661755"/>
            <a:ext cx="2715020" cy="2523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E471E-5AB8-9F48-938D-36036B1BBF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714" y="2160495"/>
            <a:ext cx="1904726" cy="4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5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896C8-4767-5042-905A-431455DA63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360" y="1958930"/>
            <a:ext cx="4368800" cy="436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ABB7E-9616-CB45-AAAF-36876E3D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44040"/>
            <a:ext cx="59690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F88FA-935F-F64D-8459-765B1441B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3972867"/>
            <a:ext cx="3119120" cy="2507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B2472-2395-3540-B722-AAD583473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40" y="3720951"/>
            <a:ext cx="1838960" cy="31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26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2875"/>
            <a:ext cx="5770880" cy="4223290"/>
          </a:xfrm>
        </p:spPr>
        <p:txBody>
          <a:bodyPr/>
          <a:lstStyle/>
          <a:p>
            <a:r>
              <a:rPr lang="en-US" dirty="0"/>
              <a:t>MD can span longer time scales and larger length scales, up to millions of atoms and nanoseconds</a:t>
            </a:r>
          </a:p>
          <a:p>
            <a:r>
              <a:rPr lang="en-US" dirty="0"/>
              <a:t>These simulations require interatomic potentials capable of accurately predicting a number of properties</a:t>
            </a:r>
          </a:p>
          <a:p>
            <a:r>
              <a:rPr lang="en-US" dirty="0"/>
              <a:t>No interatomic potentials for advanced nuclear fuels existed prior to about 15 years ago</a:t>
            </a:r>
          </a:p>
          <a:p>
            <a:r>
              <a:rPr lang="en-US" dirty="0"/>
              <a:t>Potential development is still a major area for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546F2-FE5E-EA43-A0E0-B791429978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728" y="4143330"/>
            <a:ext cx="2504274" cy="1941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58480-15D5-B543-B0FE-070790F152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902875"/>
            <a:ext cx="2233930" cy="2088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AD79C-E051-004B-AE46-1B0620A6F6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211" y="1968501"/>
            <a:ext cx="2762617" cy="185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EBD3B-B913-3746-8C47-ED9BDD6E69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0562" y="4094826"/>
            <a:ext cx="2886266" cy="21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6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A22A60-BF85-C145-A2E8-706C80729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101" y="1655017"/>
            <a:ext cx="3239348" cy="2429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5D17F8-57DF-BC44-B50B-66C2D565F6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" y="1968501"/>
            <a:ext cx="5699760" cy="1589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3B7F0B-82A4-0443-9034-0FA81CBB96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94" y="5476371"/>
            <a:ext cx="2321566" cy="1003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4F66A9-E5F8-8C4F-9FA6-A11848CA49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1224" y="5262874"/>
            <a:ext cx="2364173" cy="1478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A563E-3BB7-ED40-8A41-40F0CB8319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207" y="3558012"/>
            <a:ext cx="4818670" cy="1593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9BACF6-F962-E84D-A76F-957F9995B94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99021" y="4984634"/>
            <a:ext cx="2525396" cy="792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634A30-4824-1645-ABD0-CD4AC5D4059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921" y="4226985"/>
            <a:ext cx="2474261" cy="2336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4B7A9F-AF3C-7147-B977-FCCE56609B1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48105" y="2587768"/>
            <a:ext cx="5030203" cy="17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8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9E3784-8607-E54D-A112-A3127D7F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79891" y="2625766"/>
            <a:ext cx="4472168" cy="335412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9301F9-CD64-2A48-8EAD-F307E11577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71915" y="2500492"/>
            <a:ext cx="4781266" cy="358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542BC-A82B-4F45-BE96-3ABE8DB410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783" y="2583128"/>
            <a:ext cx="5224433" cy="391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B06DAD-B557-5845-9CA5-6E5C15836695}"/>
              </a:ext>
            </a:extLst>
          </p:cNvPr>
          <p:cNvSpPr txBox="1"/>
          <p:nvPr/>
        </p:nvSpPr>
        <p:spPr>
          <a:xfrm>
            <a:off x="1110208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BCC 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781F9F-CDD5-3246-9340-DEB4A8DB162E}"/>
              </a:ext>
            </a:extLst>
          </p:cNvPr>
          <p:cNvSpPr txBox="1"/>
          <p:nvPr/>
        </p:nvSpPr>
        <p:spPr>
          <a:xfrm>
            <a:off x="5229366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 U with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037F01-0952-F242-BFDD-25C192843DCB}"/>
              </a:ext>
            </a:extLst>
          </p:cNvPr>
          <p:cNvSpPr txBox="1"/>
          <p:nvPr/>
        </p:nvSpPr>
        <p:spPr>
          <a:xfrm>
            <a:off x="9395915" y="2220572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Eutectic LiCl-</a:t>
            </a:r>
            <a:r>
              <a:rPr lang="en-US" dirty="0" err="1"/>
              <a:t>KCl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16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465D-0E17-8A4A-B6F1-93A5BA61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41C8A-839E-1944-96BA-0F40AA0E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7E510-D3F3-794C-AD8A-34D0979187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47" y="1701294"/>
            <a:ext cx="8999506" cy="50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4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1920-0FD8-6346-ACF0-4AE02B6D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107-731A-8245-8183-D62C189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2648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BISON is the multiphysics MOOSE-based fuel performance code developed under NEAMS and includes thermal transport, stress, and underlying material evolution, etc.</a:t>
            </a:r>
          </a:p>
          <a:p>
            <a:r>
              <a:rPr lang="en-US" dirty="0"/>
              <a:t>BISON requires models for material properties and how they evolve during operation</a:t>
            </a:r>
          </a:p>
          <a:p>
            <a:r>
              <a:rPr lang="en-US" dirty="0"/>
              <a:t>A lot of these fundamental properties are unknown, and too difficult to obtain experimentally</a:t>
            </a:r>
          </a:p>
          <a:p>
            <a:r>
              <a:rPr lang="en-US" dirty="0"/>
              <a:t>Lower Length Scale Modeling!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CA5B-E8BF-F748-898F-09743B2D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A5A2-66BF-A24A-8C0A-1C40B232FE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0" y="4305846"/>
            <a:ext cx="4094480" cy="2050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7DEF-DB31-7942-8EDE-6A2E60056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60" y="1968501"/>
            <a:ext cx="4937760" cy="22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935" y="653679"/>
            <a:ext cx="4409065" cy="3478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Molten Salts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83519"/>
            <a:ext cx="8534400" cy="2735929"/>
          </a:xfrm>
        </p:spPr>
        <p:txBody>
          <a:bodyPr/>
          <a:lstStyle/>
          <a:p>
            <a:r>
              <a:rPr lang="en-US" sz="2000" dirty="0"/>
              <a:t>Applications of molten salts: Catalysis; Metal production; Solar power; Thermal energy storage; Pyroprocessing; Molten salt reactors</a:t>
            </a:r>
          </a:p>
          <a:p>
            <a:r>
              <a:rPr lang="en-US" sz="2000" dirty="0"/>
              <a:t>There is a gap in the fundamental properties of molten salts</a:t>
            </a:r>
          </a:p>
          <a:p>
            <a:r>
              <a:rPr lang="en-US" sz="2000" dirty="0"/>
              <a:t>These properties are difficult to collect experimentally due to high temperatures, corrosivity, toxicity, etc. </a:t>
            </a:r>
          </a:p>
          <a:p>
            <a:r>
              <a:rPr lang="en-US" sz="2000" dirty="0"/>
              <a:t>Computational methods are used to supplement the experimental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4B632-95D5-F24B-B8F7-ECCE285B2F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02" y="4052007"/>
            <a:ext cx="3756298" cy="2588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FF3551-48CD-D041-8F88-0E7AFD65DC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046" y="4063903"/>
            <a:ext cx="3739954" cy="25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77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B04C-509F-6B44-A857-15899096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2AF02-30A7-3845-A78D-E65FA8FD5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experimentalists to target specific salt pseudo-binaries and ternaries and validate computationally determined properties, then expand beyond the experimental data</a:t>
            </a:r>
          </a:p>
          <a:p>
            <a:r>
              <a:rPr lang="en-US" dirty="0"/>
              <a:t>Apply AIMD to determine density, compressibility, thermal expansion, heat capacity, enthalpy of mixing, etc.</a:t>
            </a:r>
          </a:p>
          <a:p>
            <a:r>
              <a:rPr lang="en-US" dirty="0"/>
              <a:t>Utilize these calculations to determine transport properties: diffusivity, viscosity, thermal conductivity,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13B5D-626E-814B-B1FE-8E9B8776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4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7169063" cy="4262196"/>
          </a:xfrm>
        </p:spPr>
        <p:txBody>
          <a:bodyPr>
            <a:noAutofit/>
          </a:bodyPr>
          <a:lstStyle/>
          <a:p>
            <a:r>
              <a:rPr lang="en-US" sz="2200" dirty="0"/>
              <a:t>A </a:t>
            </a:r>
            <a:r>
              <a:rPr lang="en-US" sz="2200" b="1" dirty="0"/>
              <a:t>fissionable nuclide </a:t>
            </a:r>
            <a:r>
              <a:rPr lang="en-US" sz="2200" dirty="0"/>
              <a:t>is capable of undergoing fission (even with a low probability) after capturing a high energy neutron</a:t>
            </a:r>
          </a:p>
          <a:p>
            <a:r>
              <a:rPr lang="en-US" sz="2200" dirty="0"/>
              <a:t>A </a:t>
            </a:r>
            <a:r>
              <a:rPr lang="en-US" sz="2200" b="1" dirty="0"/>
              <a:t>fissile nuclide </a:t>
            </a:r>
            <a:r>
              <a:rPr lang="en-US" sz="2200" dirty="0"/>
              <a:t>is capable of sustaining a nuclear fission chain reaction with neutrons of any energy</a:t>
            </a:r>
          </a:p>
          <a:p>
            <a:r>
              <a:rPr lang="en-US" sz="2200" dirty="0"/>
              <a:t>A f</a:t>
            </a:r>
            <a:r>
              <a:rPr lang="en-US" sz="2200" b="1" dirty="0"/>
              <a:t>ertile material</a:t>
            </a:r>
            <a:r>
              <a:rPr lang="en-US" sz="2200" dirty="0"/>
              <a:t> is a material that, although not itself fissionable, can be converted into a fissile nuclide by neutron absorption and subsequent nuclei conversions.</a:t>
            </a:r>
          </a:p>
          <a:p>
            <a:r>
              <a:rPr lang="en-US" sz="2200" dirty="0"/>
              <a:t>U-235 is a fissile isotope that naturally occurs in uranium in small amounts (0.7%). Can be enriched.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E8B5-1113-E64D-AC17-7860A64D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CB6A9-F606-02B6-DECF-314C386A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2176005"/>
            <a:ext cx="3530600" cy="221643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AB42A9-27B1-404E-E7F7-0C055FC61674}"/>
              </a:ext>
            </a:extLst>
          </p:cNvPr>
          <p:cNvSpPr txBox="1">
            <a:spLocks/>
          </p:cNvSpPr>
          <p:nvPr/>
        </p:nvSpPr>
        <p:spPr bwMode="auto">
          <a:xfrm>
            <a:off x="7621011" y="4584431"/>
            <a:ext cx="4392179" cy="97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Neutron + Target Nucleus -&gt; Two fission products, 2-3 neutrons; Fission releases around 210 MeV of energy</a:t>
            </a:r>
          </a:p>
        </p:txBody>
      </p:sp>
    </p:spTree>
    <p:extLst>
      <p:ext uri="{BB962C8B-B14F-4D97-AF65-F5344CB8AC3E}">
        <p14:creationId xmlns:p14="http://schemas.microsoft.com/office/powerpoint/2010/main" val="1259852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NaCl-MgCl2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</p:spPr>
            <p:txBody>
              <a:bodyPr/>
              <a:lstStyle/>
              <a:p>
                <a:r>
                  <a:rPr lang="en-US" sz="2200" dirty="0"/>
                  <a:t>Great agreement with the literature</a:t>
                </a:r>
              </a:p>
              <a:p>
                <a:r>
                  <a:rPr lang="en-US" sz="2200" dirty="0"/>
                  <a:t>Identified a temperature transition</a:t>
                </a:r>
              </a:p>
              <a:p>
                <a:r>
                  <a:rPr lang="en-US" sz="2200" dirty="0"/>
                  <a:t>Fit with first order Redlich-</a:t>
                </a:r>
                <a:r>
                  <a:rPr lang="en-US" sz="2200" dirty="0" err="1"/>
                  <a:t>Kister</a:t>
                </a:r>
                <a:r>
                  <a:rPr lang="en-US" sz="2200" dirty="0"/>
                  <a:t> expansion (n=2)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𝑅𝐾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  <a:blipFill>
                <a:blip r:embed="rId3"/>
                <a:stretch>
                  <a:fillRect l="-1869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8065" y="285190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279" y="3288018"/>
            <a:ext cx="3120900" cy="31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522" y="3221237"/>
            <a:ext cx="3239141" cy="3166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66034" y="4906555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/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blipFill>
                <a:blip r:embed="rId6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/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blipFill>
                <a:blip r:embed="rId7"/>
                <a:stretch>
                  <a:fillRect t="-63636" b="-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AA5739F-A4D9-D348-BA4C-CFDEF43C6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440" y="469981"/>
            <a:ext cx="2711038" cy="2720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5F76D2-DA8B-8166-BF86-0D92CE9E95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005"/>
          <a:stretch/>
        </p:blipFill>
        <p:spPr>
          <a:xfrm>
            <a:off x="8770478" y="589798"/>
            <a:ext cx="3288969" cy="26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07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BFCB-D8A5-904D-AB5F-B3096E96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1529-E8A0-1A42-BF4B-5C142A1E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23393"/>
            <a:ext cx="6725920" cy="4202772"/>
          </a:xfrm>
        </p:spPr>
        <p:txBody>
          <a:bodyPr/>
          <a:lstStyle/>
          <a:p>
            <a:r>
              <a:rPr lang="en-US" dirty="0"/>
              <a:t>Scientifically informed engineering is a multiscale problem</a:t>
            </a:r>
          </a:p>
          <a:p>
            <a:r>
              <a:rPr lang="en-US" dirty="0"/>
              <a:t>There exist a number of scientific knowledge gaps for advanced nuclear fuels</a:t>
            </a:r>
          </a:p>
          <a:p>
            <a:r>
              <a:rPr lang="en-US" dirty="0"/>
              <a:t>Atomistic methods (DFT, MD, AIMD) are a rapidly growing area that can fill in a number of these gaps</a:t>
            </a:r>
          </a:p>
          <a:p>
            <a:r>
              <a:rPr lang="en-US" dirty="0"/>
              <a:t>Atomistic data can be implemented into higher length scale methodologies to increase fidelity of fuel performance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A330D-581B-B94E-9D92-024E7FC8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382E8-E23F-1240-AC13-ADC5611984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750" y="1055849"/>
            <a:ext cx="3179584" cy="1374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3139B-1CFF-6649-BCF2-B462FBA856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647713" y="2581906"/>
            <a:ext cx="1967568" cy="209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D01D4-3328-AA4E-9B99-51C3870805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202" y="4826988"/>
            <a:ext cx="2968680" cy="14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6BCD-4C48-634B-A3CC-DCF053FE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EEF-B4FF-3444-8B4E-4658FE7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1180"/>
            <a:ext cx="5638800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 that lead to deleterious behavior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B2E24-055C-9646-A7D8-897D6F17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026" name="Picture 2" descr="1: Illustration of fuel swelling and clad deformation due to PCI. a)... |  Download Scientific Diagram">
            <a:extLst>
              <a:ext uri="{FF2B5EF4-FFF2-40B4-BE49-F238E27FC236}">
                <a16:creationId xmlns:a16="http://schemas.microsoft.com/office/drawing/2014/main" id="{846962DF-C313-A936-82D3-BBF72B318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47" y="898755"/>
            <a:ext cx="2152653" cy="146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velopment of fission gas swelling and release models for metallic nuclear  fuels | Semantic Scholar">
            <a:extLst>
              <a:ext uri="{FF2B5EF4-FFF2-40B4-BE49-F238E27FC236}">
                <a16:creationId xmlns:a16="http://schemas.microsoft.com/office/drawing/2014/main" id="{7DB8F219-79C2-FD03-2924-9D8B54B5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501" y="1415809"/>
            <a:ext cx="2263519" cy="216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st Reactor Working Group - Nuclear Metal Fuel: Characteristics, Design,  Manufacturing, Testing, and Operating History.">
            <a:extLst>
              <a:ext uri="{FF2B5EF4-FFF2-40B4-BE49-F238E27FC236}">
                <a16:creationId xmlns:a16="http://schemas.microsoft.com/office/drawing/2014/main" id="{FC15A096-3E95-F2A8-3F10-5C9ED9782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47" y="2623286"/>
            <a:ext cx="1972780" cy="194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ypical crack pattern in low burnup (2.5 MWd/kgU) UO2 fuel, caused by... |  Download Scientific Diagram">
            <a:extLst>
              <a:ext uri="{FF2B5EF4-FFF2-40B4-BE49-F238E27FC236}">
                <a16:creationId xmlns:a16="http://schemas.microsoft.com/office/drawing/2014/main" id="{43F98E3C-2431-4003-8083-49F3EDA03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4181086"/>
            <a:ext cx="3068758" cy="157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uel-cladding chemical interaction of a prototype annular U-10Zr fuel with  Fe-12Cr ferritic/martensitic HT-9 cladding - ScienceDirect">
            <a:extLst>
              <a:ext uri="{FF2B5EF4-FFF2-40B4-BE49-F238E27FC236}">
                <a16:creationId xmlns:a16="http://schemas.microsoft.com/office/drawing/2014/main" id="{8DCE17EC-76C0-64F0-460B-F629834DF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05" y="4667090"/>
            <a:ext cx="1972781" cy="192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79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0251"/>
            <a:ext cx="6212402" cy="3190828"/>
          </a:xfrm>
        </p:spPr>
        <p:txBody>
          <a:bodyPr>
            <a:noAutofit/>
          </a:bodyPr>
          <a:lstStyle/>
          <a:p>
            <a:r>
              <a:rPr lang="en-US" sz="2200" dirty="0"/>
              <a:t>Pure uranium has three solid phases</a:t>
            </a:r>
          </a:p>
          <a:p>
            <a:pPr lvl="1"/>
            <a:r>
              <a:rPr lang="en-US" sz="2200" dirty="0"/>
              <a:t>α-phase is orthorhombic</a:t>
            </a:r>
          </a:p>
          <a:p>
            <a:pPr lvl="1"/>
            <a:r>
              <a:rPr lang="en-US" sz="2200" dirty="0"/>
              <a:t>β-phase is tetragonal</a:t>
            </a:r>
          </a:p>
          <a:p>
            <a:pPr lvl="1"/>
            <a:r>
              <a:rPr lang="en-US" sz="2200" dirty="0">
                <a:latin typeface="Symbol" pitchFamily="2" charset="2"/>
              </a:rPr>
              <a:t>g</a:t>
            </a:r>
            <a:r>
              <a:rPr lang="en-US" sz="2200" dirty="0"/>
              <a:t>-phase is body-centered cubic</a:t>
            </a:r>
          </a:p>
          <a:p>
            <a:pPr lvl="1"/>
            <a:r>
              <a:rPr lang="en-US" sz="2200" dirty="0"/>
              <a:t>During thermal cycling, pure uranium</a:t>
            </a:r>
            <a:br>
              <a:rPr lang="en-US" sz="2200" dirty="0"/>
            </a:br>
            <a:r>
              <a:rPr lang="en-US" sz="2200" dirty="0"/>
              <a:t>dramatically swells</a:t>
            </a:r>
          </a:p>
          <a:p>
            <a:pPr lvl="1"/>
            <a:r>
              <a:rPr lang="el-GR" sz="2200" dirty="0"/>
              <a:t>α</a:t>
            </a:r>
            <a:r>
              <a:rPr lang="en-US" sz="2200" dirty="0"/>
              <a:t>-U has both anisotropic thermal expansion and anisotropic irradiation growth</a:t>
            </a:r>
          </a:p>
          <a:p>
            <a:r>
              <a:rPr lang="en-US" sz="2200" dirty="0"/>
              <a:t>Alloy U with transition metals or form U compounds with O, C, N,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687" y="4630108"/>
            <a:ext cx="2923532" cy="1267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5214" y="973326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5035" y="2532207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549" y="1750251"/>
            <a:ext cx="2844801" cy="2184189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210914" y="4142018"/>
            <a:ext cx="1360730" cy="13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3100-C28A-D440-BDFF-BD70AE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2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E0377F-9E0F-FB49-900E-4582FE1FF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08" y="4531677"/>
            <a:ext cx="2143406" cy="2007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2826"/>
            <a:ext cx="6223269" cy="4670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 (zirconium alloy)</a:t>
            </a:r>
          </a:p>
          <a:p>
            <a:r>
              <a:rPr lang="en-US" dirty="0"/>
              <a:t>Good behaviors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Relative stability in water</a:t>
            </a:r>
          </a:p>
          <a:p>
            <a:pPr lvl="1"/>
            <a:r>
              <a:rPr lang="en-US" dirty="0"/>
              <a:t>Reasonably radiation resistant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695318" y="2434597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0456" y="4386851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050" y="1882826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3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82826"/>
            <a:ext cx="6253778" cy="4670374"/>
          </a:xfrm>
        </p:spPr>
        <p:txBody>
          <a:bodyPr>
            <a:normAutofit/>
          </a:bodyPr>
          <a:lstStyle/>
          <a:p>
            <a:r>
              <a:rPr lang="en-US" sz="2200" dirty="0"/>
              <a:t>Bad behaviors</a:t>
            </a:r>
          </a:p>
          <a:p>
            <a:pPr lvl="1"/>
            <a:r>
              <a:rPr lang="en-US" sz="2200" dirty="0"/>
              <a:t>Brittle (thermal stress fractures, fragmentation)</a:t>
            </a:r>
          </a:p>
          <a:p>
            <a:pPr lvl="1"/>
            <a:r>
              <a:rPr lang="en-US" sz="2200" dirty="0"/>
              <a:t>Poor thermal conductivity</a:t>
            </a:r>
          </a:p>
          <a:p>
            <a:pPr lvl="1"/>
            <a:r>
              <a:rPr lang="en-US" sz="2200" dirty="0"/>
              <a:t>Properties very sensitive to stoichiometry</a:t>
            </a:r>
          </a:p>
          <a:p>
            <a:pPr lvl="1"/>
            <a:r>
              <a:rPr lang="en-US" sz="2200" dirty="0"/>
              <a:t>Limited linear heating rates</a:t>
            </a:r>
          </a:p>
          <a:p>
            <a:pPr lvl="1"/>
            <a:r>
              <a:rPr lang="en-US" sz="2200" dirty="0"/>
              <a:t>Non-negligible thermal expansion/swelling</a:t>
            </a:r>
          </a:p>
          <a:p>
            <a:pPr lvl="1"/>
            <a:r>
              <a:rPr lang="en-US" sz="2200" dirty="0"/>
              <a:t>Higher stored thermal energy than other fuel material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717D6-4BB2-0240-B051-2B13E1005A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782" y="3916898"/>
            <a:ext cx="3613463" cy="2636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519F9-1873-574C-9ECB-7F81C82D4F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091" y="944182"/>
            <a:ext cx="3032339" cy="28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8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CC-F154-ED4B-BBB0-52238C7E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7495-F9F3-EA4E-A7CF-EA05A7C0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0078"/>
            <a:ext cx="6264536" cy="3965670"/>
          </a:xfrm>
        </p:spPr>
        <p:txBody>
          <a:bodyPr/>
          <a:lstStyle/>
          <a:p>
            <a:r>
              <a:rPr lang="en-US" sz="2200" dirty="0"/>
              <a:t>Critical Phenomena</a:t>
            </a:r>
          </a:p>
          <a:p>
            <a:pPr lvl="1"/>
            <a:r>
              <a:rPr lang="en-US" sz="2200" dirty="0"/>
              <a:t>Thermal conductivity (and degradation)</a:t>
            </a:r>
          </a:p>
          <a:p>
            <a:pPr lvl="1"/>
            <a:r>
              <a:rPr lang="en-US" sz="2200" dirty="0"/>
              <a:t>Fission gas release, leading to pressure increase inside the cladding</a:t>
            </a:r>
          </a:p>
          <a:p>
            <a:pPr lvl="1"/>
            <a:r>
              <a:rPr lang="en-US" sz="2200" dirty="0"/>
              <a:t>Fuel fragmentation and relocation under transients</a:t>
            </a:r>
          </a:p>
          <a:p>
            <a:pPr lvl="1"/>
            <a:r>
              <a:rPr lang="en-US" sz="2200" dirty="0"/>
              <a:t>Bambooing creating stress concentrations</a:t>
            </a:r>
          </a:p>
          <a:p>
            <a:r>
              <a:rPr lang="en-US" sz="2200" dirty="0"/>
              <a:t>All 94 operational reactors in US utilize UO2</a:t>
            </a:r>
          </a:p>
          <a:p>
            <a:pPr lvl="1"/>
            <a:r>
              <a:rPr lang="en-US" sz="2200" dirty="0"/>
              <a:t>we sufficiently understand its limitations, and don’t push it beyond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2081-A5A0-DE43-8CFF-DDC496CA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88D30-8CC3-E146-8868-B29EFADC51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086" y="4573519"/>
            <a:ext cx="3867307" cy="197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8AC90-2AA9-2748-BEF3-AADCBEC969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441" y="1776731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088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13156</TotalTime>
  <Words>2332</Words>
  <Application>Microsoft Macintosh PowerPoint</Application>
  <PresentationFormat>Widescreen</PresentationFormat>
  <Paragraphs>293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Symbol</vt:lpstr>
      <vt:lpstr>NCStateU-horizontal-left-logo</vt:lpstr>
      <vt:lpstr>Nuclear Fuel Concepts</vt:lpstr>
      <vt:lpstr>Fuel is the Heat Source</vt:lpstr>
      <vt:lpstr>Fuel System</vt:lpstr>
      <vt:lpstr>Fuel is limited to select elements</vt:lpstr>
      <vt:lpstr>Fuel Considerations</vt:lpstr>
      <vt:lpstr>Why not use pure uranium metal?</vt:lpstr>
      <vt:lpstr>Uranium Dioxide (UO2)</vt:lpstr>
      <vt:lpstr>Uranium Dioxide (UO2)</vt:lpstr>
      <vt:lpstr>Uranium Dioxide (UO2)</vt:lpstr>
      <vt:lpstr>Fission Product Generation</vt:lpstr>
      <vt:lpstr>Various types of fission products in the fuel</vt:lpstr>
      <vt:lpstr>Fission products impact the behavior of the fuel</vt:lpstr>
      <vt:lpstr>Fission Gas Release</vt:lpstr>
      <vt:lpstr>Advanced Fuel Types and Associated Reactor Types</vt:lpstr>
      <vt:lpstr>Mixed Oxides</vt:lpstr>
      <vt:lpstr>Accident Tolerant Fuel/Advanced Technology Fuel</vt:lpstr>
      <vt:lpstr>Uranium-Zirconium (UZr)</vt:lpstr>
      <vt:lpstr>Uranium-Zirconium (UZr)</vt:lpstr>
      <vt:lpstr>Uranium-Molybdenum (UMo)</vt:lpstr>
      <vt:lpstr>TRISO Particle Reactors</vt:lpstr>
      <vt:lpstr>UC/UCO TRISO Fuels</vt:lpstr>
      <vt:lpstr>Molten Salt Reactors</vt:lpstr>
      <vt:lpstr>Molten Salt Reactors</vt:lpstr>
      <vt:lpstr>Uranium Nitride</vt:lpstr>
      <vt:lpstr>Unique Fuel Designs</vt:lpstr>
      <vt:lpstr>Summary</vt:lpstr>
      <vt:lpstr>How do we model advanced fuels?</vt:lpstr>
      <vt:lpstr>My viewpoint/approach</vt:lpstr>
      <vt:lpstr>Atomistic Modeler’s Toolkit</vt:lpstr>
      <vt:lpstr>Atomistic Modeler’s Toolkit</vt:lpstr>
      <vt:lpstr>DFT applied to Nuclear Fuels</vt:lpstr>
      <vt:lpstr>DFT applied to Nuclear Fuels</vt:lpstr>
      <vt:lpstr>MD applied to Nuclear Fuels</vt:lpstr>
      <vt:lpstr>MD applied to Nuclear Fuels</vt:lpstr>
      <vt:lpstr>AIMD applied to Nuclear Fuels</vt:lpstr>
      <vt:lpstr>Integration into Fuel Performance Models</vt:lpstr>
      <vt:lpstr>Integration into Fuel Performance Models</vt:lpstr>
      <vt:lpstr>Molten Salts</vt:lpstr>
      <vt:lpstr>What do we do?</vt:lpstr>
      <vt:lpstr>NaCl-MgCl2 Density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Beeler</cp:lastModifiedBy>
  <cp:revision>83</cp:revision>
  <dcterms:created xsi:type="dcterms:W3CDTF">2019-12-09T16:44:02Z</dcterms:created>
  <dcterms:modified xsi:type="dcterms:W3CDTF">2024-11-13T18:04:17Z</dcterms:modified>
</cp:coreProperties>
</file>